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Kamphuis" userId="1e6fb90aa6460e5a" providerId="LiveId" clId="{66E36A42-0162-45BF-A513-924D08645461}"/>
    <pc:docChg chg="modSld">
      <pc:chgData name="José Kamphuis" userId="1e6fb90aa6460e5a" providerId="LiveId" clId="{66E36A42-0162-45BF-A513-924D08645461}" dt="2018-01-31T20:15:43.179" v="0" actId="20577"/>
      <pc:docMkLst>
        <pc:docMk/>
      </pc:docMkLst>
      <pc:sldChg chg="modSp">
        <pc:chgData name="José Kamphuis" userId="1e6fb90aa6460e5a" providerId="LiveId" clId="{66E36A42-0162-45BF-A513-924D08645461}" dt="2018-01-31T20:15:43.179" v="0" actId="20577"/>
        <pc:sldMkLst>
          <pc:docMk/>
          <pc:sldMk cId="2803339569" sldId="268"/>
        </pc:sldMkLst>
        <pc:spChg chg="mod">
          <ac:chgData name="José Kamphuis" userId="1e6fb90aa6460e5a" providerId="LiveId" clId="{66E36A42-0162-45BF-A513-924D08645461}" dt="2018-01-31T20:15:43.179" v="0" actId="20577"/>
          <ac:spMkLst>
            <pc:docMk/>
            <pc:sldMk cId="2803339569" sldId="268"/>
            <ac:spMk id="3" creationId="{EB35D4B6-5FFC-4227-9632-77B0652D52E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_CvEVaTPFg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AFE8B-CD8C-4B3C-BFC4-E3755995B4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exploiteren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D0D7DF7-6F75-48DF-A955-1F5B989350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Wikiwijsnr.; </a:t>
            </a:r>
            <a:r>
              <a:rPr lang="nl-NL" dirty="0">
                <a:solidFill>
                  <a:srgbClr val="FF0000"/>
                </a:solidFill>
              </a:rPr>
              <a:t>117786                                       </a:t>
            </a:r>
            <a:r>
              <a:rPr lang="nl-NL" dirty="0"/>
              <a:t>AOC-Oost 2018 J. Kamphuis</a:t>
            </a:r>
          </a:p>
        </p:txBody>
      </p:sp>
    </p:spTree>
    <p:extLst>
      <p:ext uri="{BB962C8B-B14F-4D97-AF65-F5344CB8AC3E}">
        <p14:creationId xmlns:p14="http://schemas.microsoft.com/office/powerpoint/2010/main" val="2001875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apotte vrachtwagen">
            <a:extLst>
              <a:ext uri="{FF2B5EF4-FFF2-40B4-BE49-F238E27FC236}">
                <a16:creationId xmlns:a16="http://schemas.microsoft.com/office/drawing/2014/main" id="{73723D3B-6CF2-4E7B-A43A-55D8111D01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0" r="-3" b="23521"/>
          <a:stretch/>
        </p:blipFill>
        <p:spPr bwMode="auto">
          <a:xfrm>
            <a:off x="1412683" y="1410208"/>
            <a:ext cx="4348925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C5B9685-0499-4901-BE6F-EC37D951D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770" y="1041400"/>
            <a:ext cx="4538526" cy="197369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1. </a:t>
            </a:r>
            <a:r>
              <a:rPr lang="en-US" sz="5400" dirty="0" err="1">
                <a:solidFill>
                  <a:srgbClr val="C00000"/>
                </a:solidFill>
              </a:rPr>
              <a:t>Technische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en-US" sz="5400" dirty="0" err="1">
                <a:solidFill>
                  <a:srgbClr val="C00000"/>
                </a:solidFill>
              </a:rPr>
              <a:t>levensduur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5654D3A-E5DA-4555-95B3-1442A330BEEF}"/>
              </a:ext>
            </a:extLst>
          </p:cNvPr>
          <p:cNvSpPr/>
          <p:nvPr/>
        </p:nvSpPr>
        <p:spPr>
          <a:xfrm>
            <a:off x="6553770" y="3105835"/>
            <a:ext cx="473954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nl-NL" b="1" dirty="0"/>
          </a:p>
          <a:p>
            <a:pPr marL="514350" indent="-514350">
              <a:buFont typeface="+mj-lt"/>
              <a:buAutoNum type="arabicPeriod"/>
            </a:pPr>
            <a:r>
              <a:rPr lang="nl-NL" sz="2800" b="1" dirty="0"/>
              <a:t>De periode dat een bedrijfsmiddel technisch in staat is prestaties te leveren.</a:t>
            </a:r>
          </a:p>
        </p:txBody>
      </p:sp>
    </p:spTree>
    <p:extLst>
      <p:ext uri="{BB962C8B-B14F-4D97-AF65-F5344CB8AC3E}">
        <p14:creationId xmlns:p14="http://schemas.microsoft.com/office/powerpoint/2010/main" val="205327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oude daf vrachtwagen">
            <a:extLst>
              <a:ext uri="{FF2B5EF4-FFF2-40B4-BE49-F238E27FC236}">
                <a16:creationId xmlns:a16="http://schemas.microsoft.com/office/drawing/2014/main" id="{F7C1F364-8ACC-412C-B968-5A094680D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4" r="16414" b="-1"/>
          <a:stretch/>
        </p:blipFill>
        <p:spPr bwMode="auto">
          <a:xfrm>
            <a:off x="1440964" y="1457275"/>
            <a:ext cx="4348925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6CC6582-2435-446D-893D-7A7E460C4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770" y="1041401"/>
            <a:ext cx="453852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2. </a:t>
            </a:r>
            <a:r>
              <a:rPr lang="en-US" sz="5400" dirty="0" err="1">
                <a:solidFill>
                  <a:srgbClr val="C00000"/>
                </a:solidFill>
              </a:rPr>
              <a:t>Economische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en-US" sz="5400" dirty="0" err="1">
                <a:solidFill>
                  <a:srgbClr val="C00000"/>
                </a:solidFill>
              </a:rPr>
              <a:t>levensduur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7B8EC5C-E1DF-4961-BE05-8092E676C7B8}"/>
              </a:ext>
            </a:extLst>
          </p:cNvPr>
          <p:cNvSpPr txBox="1"/>
          <p:nvPr/>
        </p:nvSpPr>
        <p:spPr>
          <a:xfrm>
            <a:off x="6212264" y="3657598"/>
            <a:ext cx="54000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De periode waarin het economisch verantwoord is het bedrijfsmiddel te gebruiken. 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67835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342756-E8B0-4854-A96C-FA54554F5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996" y="124287"/>
            <a:ext cx="9846512" cy="1100832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Afschrijvingsmethode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E7F29A-9806-47F3-BC4B-6A3BE0A63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225119"/>
            <a:ext cx="10394707" cy="41567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Afschrijven met een vast percentage van de aanschafprijs;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dirty="0"/>
              <a:t>Jaarlijks afschrijvingsbedrag  =    </a:t>
            </a:r>
            <a:r>
              <a:rPr lang="nl-NL" u="sng" dirty="0"/>
              <a:t>aanschafprijs -/- restwaarde</a:t>
            </a:r>
          </a:p>
          <a:p>
            <a:pPr lvl="3"/>
            <a:r>
              <a:rPr lang="nl-NL" dirty="0"/>
              <a:t>		                                                         </a:t>
            </a:r>
            <a:r>
              <a:rPr lang="nl-NL" sz="2000" dirty="0"/>
              <a:t>economische levensduur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Afschrijven met een vast percentage van de boekwaarde;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dirty="0"/>
              <a:t>Met deze methode neem je een vast percentage van de boekwaarde.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dirty="0"/>
              <a:t>Afschrijvingsbedrag wordt steeds lager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Van de belastingdienst mag je elk jaar maximaal 20% afschrijven. </a:t>
            </a:r>
          </a:p>
          <a:p>
            <a:pPr lvl="3"/>
            <a:endParaRPr lang="nl-NL" dirty="0"/>
          </a:p>
          <a:p>
            <a:pPr lvl="3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387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9F76F3-90A7-4FAC-BDDE-9855E1704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932" y="0"/>
            <a:ext cx="10059576" cy="1047565"/>
          </a:xfrm>
        </p:spPr>
        <p:txBody>
          <a:bodyPr/>
          <a:lstStyle/>
          <a:p>
            <a:pPr algn="ctr"/>
            <a:r>
              <a:rPr lang="nl-NL" dirty="0"/>
              <a:t>Complementaire kosten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35D4B6-5FFC-4227-9632-77B0652D5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958788"/>
            <a:ext cx="10394707" cy="442309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C00000"/>
                </a:solidFill>
              </a:rPr>
              <a:t>Complementaire kosten </a:t>
            </a:r>
            <a:r>
              <a:rPr lang="nl-NL" dirty="0"/>
              <a:t>zijn kosten die nodig zijn om de duurzame bedrijfsmiddelen te </a:t>
            </a:r>
            <a:r>
              <a:rPr lang="nl-NL"/>
              <a:t>laten functioneren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Bijvoorbeeld; energiekosten en onderhoudskosten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Als de complementaire kosten te hoog worden dan is het bedrijfsmiddel </a:t>
            </a:r>
            <a:r>
              <a:rPr lang="nl-NL" dirty="0">
                <a:solidFill>
                  <a:srgbClr val="C00000"/>
                </a:solidFill>
              </a:rPr>
              <a:t>economisch afgeschreven</a:t>
            </a:r>
          </a:p>
        </p:txBody>
      </p:sp>
    </p:spTree>
    <p:extLst>
      <p:ext uri="{BB962C8B-B14F-4D97-AF65-F5344CB8AC3E}">
        <p14:creationId xmlns:p14="http://schemas.microsoft.com/office/powerpoint/2010/main" val="280333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9CB39-38E9-4370-8BFA-00C7AA51B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4707" cy="1036468"/>
          </a:xfrm>
        </p:spPr>
        <p:txBody>
          <a:bodyPr/>
          <a:lstStyle/>
          <a:p>
            <a:r>
              <a:rPr lang="nl-NL" dirty="0"/>
              <a:t>AGENDA;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62E5CE-C6D0-42DB-A01A-8E64C8106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722268"/>
            <a:ext cx="10394707" cy="387954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Herhaling exploitatiebegroting en berekening BTW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Prijsopbouw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0000"/>
                </a:solidFill>
              </a:rPr>
              <a:t>Kostensoorten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Kostensoorten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Financieren van een onderneming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Financiële kengetallen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Wat er verder ter sprake komt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49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C307F-6A2C-400D-9111-4D6B38030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947691"/>
          </a:xfrm>
        </p:spPr>
        <p:txBody>
          <a:bodyPr/>
          <a:lstStyle/>
          <a:p>
            <a:pPr algn="ctr"/>
            <a:r>
              <a:rPr lang="nl-NL" dirty="0"/>
              <a:t>Doel van deze les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02446F-4C5A-4708-B871-44084566E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633491"/>
            <a:ext cx="10394707" cy="4039340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Aan het eind van deze les kun je uitleggen wat kosten zijn en wat verspilling 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Je kunt een uitleggen wat exploitatiekosten, afschrijvingskosten en personeelskosten zijn.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Je kunt vertellen waarom de loonkosten voor het bedrijf veel meer zijn dan het bedrag dat op je bankrekening krijgt bijgeschreven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Je kunt de berekening maken van brutoloon naar loonkosten voor het bedrijf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Je kunt een berekening maken van de afschrijvingen op basis van de aanschafwaarde en op basis van de boekwaarde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760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EFF6BE-4A84-42ED-B8D1-623F9B449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421" y="685800"/>
            <a:ext cx="10095087" cy="790319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Definitie van de kosten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C04758-F916-41C9-9289-A9A5CD765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384917"/>
            <a:ext cx="10394707" cy="3996964"/>
          </a:xfrm>
        </p:spPr>
        <p:txBody>
          <a:bodyPr/>
          <a:lstStyle/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Kosten zijn de financiële offers die noodzakelijk zijn om een onderneming goed te laten lopen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C00000"/>
                </a:solidFill>
              </a:rPr>
              <a:t>Verspilling;</a:t>
            </a:r>
            <a:r>
              <a:rPr lang="nl-NL" sz="2400" dirty="0"/>
              <a:t> bedrijf maakt kosten maar zijn </a:t>
            </a:r>
            <a:r>
              <a:rPr lang="nl-NL" sz="2400" dirty="0">
                <a:solidFill>
                  <a:srgbClr val="C00000"/>
                </a:solidFill>
              </a:rPr>
              <a:t>niet</a:t>
            </a:r>
            <a:r>
              <a:rPr lang="nl-NL" sz="2400" dirty="0"/>
              <a:t> noodzakelijk</a:t>
            </a:r>
          </a:p>
        </p:txBody>
      </p:sp>
    </p:spTree>
    <p:extLst>
      <p:ext uri="{BB962C8B-B14F-4D97-AF65-F5344CB8AC3E}">
        <p14:creationId xmlns:p14="http://schemas.microsoft.com/office/powerpoint/2010/main" val="696361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ADAE6-03A2-47D5-80A1-3C42FB2E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176" y="-106532"/>
            <a:ext cx="10077331" cy="932155"/>
          </a:xfrm>
        </p:spPr>
        <p:txBody>
          <a:bodyPr/>
          <a:lstStyle/>
          <a:p>
            <a:pPr algn="ctr"/>
            <a:r>
              <a:rPr lang="nl-NL" dirty="0"/>
              <a:t>Exploitatiekosten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B05FF8-6F57-49BD-BE9B-72BEC3B30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736847"/>
            <a:ext cx="10394707" cy="464503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C00000"/>
                </a:solidFill>
              </a:rPr>
              <a:t>Personeelskosten</a:t>
            </a:r>
            <a:r>
              <a:rPr lang="nl-NL" dirty="0"/>
              <a:t>; 	loon, sociale lasten, opleidingskosten, reiskosten woon- 					werkverkeer, kosten voor bedrijfskleding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C00000"/>
                </a:solidFill>
              </a:rPr>
              <a:t>Huisvestingskosten;</a:t>
            </a:r>
            <a:r>
              <a:rPr lang="nl-NL" dirty="0"/>
              <a:t>	huur, energiekosten, schoonmaakkosten, verzekeringen voor het 				pand en de inboedel, onroerendezaakbelasting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C00000"/>
                </a:solidFill>
              </a:rPr>
              <a:t>Verkoopkosten;</a:t>
            </a:r>
            <a:r>
              <a:rPr lang="nl-NL" dirty="0"/>
              <a:t>	reclamekosten, verpakkingskosten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C00000"/>
                </a:solidFill>
              </a:rPr>
              <a:t>Overige kosten</a:t>
            </a:r>
            <a:r>
              <a:rPr lang="nl-NL" dirty="0"/>
              <a:t>;	kantoorkosten, accountantskosten, afschrijvingen, kosten voor 				brandstof, hypotheekrente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911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87F0B4-5906-4C2F-9080-2C95B9B4F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357" y="186432"/>
            <a:ext cx="10308151" cy="1154096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Personeelskosten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0775186-0365-4F35-8E31-74425FA97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21" y="1340528"/>
            <a:ext cx="11620870" cy="4394447"/>
          </a:xfrm>
        </p:spPr>
        <p:txBody>
          <a:bodyPr/>
          <a:lstStyle/>
          <a:p>
            <a:r>
              <a:rPr lang="nl-NL" dirty="0" err="1"/>
              <a:t>Personeelkosten</a:t>
            </a:r>
            <a:r>
              <a:rPr lang="nl-NL" dirty="0"/>
              <a:t> zijn alle kosten die direct verbonden zijn aan het in dienst hebben van personeel. Het grootste deel bestaat uit loonkosten</a:t>
            </a:r>
          </a:p>
          <a:p>
            <a:r>
              <a:rPr lang="nl-NL" dirty="0">
                <a:solidFill>
                  <a:srgbClr val="C00000"/>
                </a:solidFill>
              </a:rPr>
              <a:t>Loonkosten</a:t>
            </a:r>
            <a:r>
              <a:rPr lang="nl-NL" dirty="0"/>
              <a:t>; kosten die opgebouwd zijn uit de uren die gewerkt zijn en de uurlonen van de medewerkers. Loonkosten bestaan uit;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dirty="0"/>
              <a:t>-brutoloon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dirty="0"/>
              <a:t>-werkgeversaandeel voor de premies van de sociale werknemersverzekeringen en de pensioenbijdrage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dirty="0"/>
              <a:t>-kosten van secundaire arbeidsvoorwaarden zoals studie- en reiskosten</a:t>
            </a:r>
          </a:p>
        </p:txBody>
      </p:sp>
    </p:spTree>
    <p:extLst>
      <p:ext uri="{BB962C8B-B14F-4D97-AF65-F5344CB8AC3E}">
        <p14:creationId xmlns:p14="http://schemas.microsoft.com/office/powerpoint/2010/main" val="71855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406160-E186-4ABB-B294-A43A5CDB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841159"/>
          </a:xfrm>
        </p:spPr>
        <p:txBody>
          <a:bodyPr/>
          <a:lstStyle/>
          <a:p>
            <a:r>
              <a:rPr lang="nl-NL" dirty="0"/>
              <a:t>Vervolg personeelskosten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6EDC6D-21B4-41D2-91FA-A42AAD5D8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309" y="1526960"/>
            <a:ext cx="11496581" cy="3994952"/>
          </a:xfrm>
        </p:spPr>
        <p:txBody>
          <a:bodyPr>
            <a:normAutofit fontScale="85000" lnSpcReduction="20000"/>
          </a:bodyPr>
          <a:lstStyle/>
          <a:p>
            <a:endParaRPr lang="nl-NL" dirty="0"/>
          </a:p>
          <a:p>
            <a:r>
              <a:rPr lang="nl-NL" dirty="0">
                <a:hlinkClick r:id="rId2"/>
              </a:rPr>
              <a:t>Filmpje loonkosten voor een bedrijf</a:t>
            </a:r>
            <a:endParaRPr lang="nl-NL" dirty="0"/>
          </a:p>
          <a:p>
            <a:endParaRPr lang="nl-NL" dirty="0"/>
          </a:p>
          <a:p>
            <a:r>
              <a:rPr lang="nl-NL" dirty="0">
                <a:solidFill>
                  <a:srgbClr val="C00000"/>
                </a:solidFill>
              </a:rPr>
              <a:t>Formule voor het berekenen van de loonkosten van een bedrijf:</a:t>
            </a:r>
            <a:endParaRPr lang="nl-NL" dirty="0"/>
          </a:p>
          <a:p>
            <a:r>
              <a:rPr lang="nl-NL" dirty="0">
                <a:solidFill>
                  <a:srgbClr val="C00000"/>
                </a:solidFill>
              </a:rPr>
              <a:t>Brutoloon </a:t>
            </a:r>
            <a:r>
              <a:rPr lang="nl-NL" dirty="0"/>
              <a:t>X ( </a:t>
            </a:r>
            <a:r>
              <a:rPr lang="nl-NL" dirty="0">
                <a:solidFill>
                  <a:srgbClr val="C00000"/>
                </a:solidFill>
              </a:rPr>
              <a:t>8% voor vakantiegeld</a:t>
            </a:r>
            <a:r>
              <a:rPr lang="nl-NL" dirty="0"/>
              <a:t>) x ( 20% voor werkgeverspremies voor sociale verzekeringen en de </a:t>
            </a:r>
            <a:r>
              <a:rPr lang="nl-NL" dirty="0" err="1"/>
              <a:t>pensioenbedrijge</a:t>
            </a:r>
            <a:r>
              <a:rPr lang="nl-NL" dirty="0"/>
              <a:t>) </a:t>
            </a:r>
          </a:p>
          <a:p>
            <a:endParaRPr lang="nl-NL" dirty="0"/>
          </a:p>
          <a:p>
            <a:r>
              <a:rPr lang="nl-NL" dirty="0"/>
              <a:t>Stel; </a:t>
            </a:r>
            <a:r>
              <a:rPr lang="nl-NL" dirty="0" err="1"/>
              <a:t>Tieme</a:t>
            </a:r>
            <a:r>
              <a:rPr lang="nl-NL" dirty="0"/>
              <a:t> verdient per maand bruto </a:t>
            </a:r>
            <a:r>
              <a:rPr lang="nl-NL" dirty="0" err="1"/>
              <a:t>Eur</a:t>
            </a:r>
            <a:r>
              <a:rPr lang="nl-NL" dirty="0"/>
              <a:t>. 1.200,- bij de Albert Heijn</a:t>
            </a:r>
          </a:p>
          <a:p>
            <a:r>
              <a:rPr lang="nl-NL" dirty="0"/>
              <a:t>Wat kost dat de Albert </a:t>
            </a:r>
            <a:r>
              <a:rPr lang="nl-NL" dirty="0" err="1"/>
              <a:t>heijn</a:t>
            </a:r>
            <a:r>
              <a:rPr lang="nl-NL" dirty="0"/>
              <a:t>?</a:t>
            </a:r>
          </a:p>
          <a:p>
            <a:r>
              <a:rPr lang="nl-NL" dirty="0"/>
              <a:t>Dat kost de Albert Heijn;  1.200 x 1,08 x 1,20 = </a:t>
            </a:r>
            <a:r>
              <a:rPr lang="nl-NL" dirty="0" err="1"/>
              <a:t>eur</a:t>
            </a:r>
            <a:r>
              <a:rPr lang="nl-NL" dirty="0"/>
              <a:t>. 1.555,20</a:t>
            </a:r>
          </a:p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000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0FB6C0-708F-4B56-8F5B-DBA30BCE3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80" y="0"/>
            <a:ext cx="10317028" cy="790319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afschrijvingen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A27A63-B42D-4657-A53F-FC469263C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932155"/>
            <a:ext cx="10394707" cy="444972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Sommige bedrijfsmiddelen kan een bedrijf langer gebruiken.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Bijvoorbeeld het gebouw, de auto en de inventaris (de </a:t>
            </a:r>
            <a:r>
              <a:rPr lang="nl-NL" dirty="0" err="1"/>
              <a:t>hondenkennels</a:t>
            </a:r>
            <a:r>
              <a:rPr lang="nl-NL" dirty="0"/>
              <a:t>, de wastafel, de voederbakken </a:t>
            </a:r>
            <a:r>
              <a:rPr lang="nl-NL" dirty="0" err="1"/>
              <a:t>etc</a:t>
            </a:r>
            <a:r>
              <a:rPr lang="nl-NL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Maar het bedrijfsmiddel wordt elk jaar minder waard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C00000"/>
                </a:solidFill>
              </a:rPr>
              <a:t>Dat noem je de afschrijving</a:t>
            </a:r>
            <a:r>
              <a:rPr lang="nl-NL" dirty="0"/>
              <a:t>; = het bedrag dat de waardevermindering van een bedrijfsmiddel in de loop van de tijd weergeeft.</a:t>
            </a:r>
          </a:p>
        </p:txBody>
      </p:sp>
    </p:spTree>
    <p:extLst>
      <p:ext uri="{BB962C8B-B14F-4D97-AF65-F5344CB8AC3E}">
        <p14:creationId xmlns:p14="http://schemas.microsoft.com/office/powerpoint/2010/main" val="390608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717CD2-ECAE-4BF0-B6A8-9747A90A0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"/>
            <a:ext cx="10394707" cy="1058868"/>
          </a:xfrm>
        </p:spPr>
        <p:txBody>
          <a:bodyPr/>
          <a:lstStyle/>
          <a:p>
            <a:pPr algn="ctr"/>
            <a:r>
              <a:rPr lang="nl-NL" dirty="0"/>
              <a:t>afschrijvingskosten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832AC1-6F2D-4250-8C18-280C156D6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982" y="1058869"/>
            <a:ext cx="10394707" cy="4480797"/>
          </a:xfrm>
        </p:spPr>
        <p:txBody>
          <a:bodyPr/>
          <a:lstStyle/>
          <a:p>
            <a:r>
              <a:rPr lang="nl-NL" sz="4400" dirty="0"/>
              <a:t>Weten jullie het nog?</a:t>
            </a:r>
          </a:p>
          <a:p>
            <a:endParaRPr lang="nl-NL" sz="4400" dirty="0"/>
          </a:p>
          <a:p>
            <a:r>
              <a:rPr lang="nl-NL" sz="4400" dirty="0"/>
              <a:t>VERSCHIL TECHNISCHE LEVENSDUUR  /</a:t>
            </a:r>
          </a:p>
          <a:p>
            <a:r>
              <a:rPr lang="nl-NL" sz="4400" dirty="0"/>
              <a:t>                       economische levensduur??</a:t>
            </a:r>
          </a:p>
          <a:p>
            <a:endParaRPr lang="nl-NL" sz="4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04487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TM04033927[[fn=Belangrijke gebeurtenis]]</Template>
  <TotalTime>69</TotalTime>
  <Words>449</Words>
  <Application>Microsoft Office PowerPoint</Application>
  <PresentationFormat>Breedbeeld</PresentationFormat>
  <Paragraphs>76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Impact</vt:lpstr>
      <vt:lpstr>Wingdings</vt:lpstr>
      <vt:lpstr>Belangrijke gebeurtenis</vt:lpstr>
      <vt:lpstr>exploiteren</vt:lpstr>
      <vt:lpstr>AGENDA;</vt:lpstr>
      <vt:lpstr>Doel van deze les</vt:lpstr>
      <vt:lpstr>Definitie van de kosten</vt:lpstr>
      <vt:lpstr>Exploitatiekosten</vt:lpstr>
      <vt:lpstr>Personeelskosten</vt:lpstr>
      <vt:lpstr>Vervolg personeelskosten</vt:lpstr>
      <vt:lpstr>afschrijvingen</vt:lpstr>
      <vt:lpstr>afschrijvingskosten</vt:lpstr>
      <vt:lpstr>1. Technische levensduur</vt:lpstr>
      <vt:lpstr>2. Economische levensduur</vt:lpstr>
      <vt:lpstr>Afschrijvingsmethode</vt:lpstr>
      <vt:lpstr>Complementaire kosten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exploiteren</dc:title>
  <dc:creator>José Kamphuis</dc:creator>
  <cp:lastModifiedBy>José Kamphuis</cp:lastModifiedBy>
  <cp:revision>8</cp:revision>
  <dcterms:created xsi:type="dcterms:W3CDTF">2018-01-31T19:05:52Z</dcterms:created>
  <dcterms:modified xsi:type="dcterms:W3CDTF">2018-01-31T20:15:46Z</dcterms:modified>
</cp:coreProperties>
</file>